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42"/>
  </p:notesMasterIdLst>
  <p:sldIdLst>
    <p:sldId id="504" r:id="rId5"/>
    <p:sldId id="521" r:id="rId6"/>
    <p:sldId id="524" r:id="rId7"/>
    <p:sldId id="520" r:id="rId8"/>
    <p:sldId id="518" r:id="rId9"/>
    <p:sldId id="567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586" r:id="rId19"/>
    <p:sldId id="585" r:id="rId20"/>
    <p:sldId id="466" r:id="rId21"/>
    <p:sldId id="568" r:id="rId22"/>
    <p:sldId id="571" r:id="rId23"/>
    <p:sldId id="580" r:id="rId24"/>
    <p:sldId id="570" r:id="rId25"/>
    <p:sldId id="480" r:id="rId26"/>
    <p:sldId id="479" r:id="rId27"/>
    <p:sldId id="424" r:id="rId28"/>
    <p:sldId id="569" r:id="rId29"/>
    <p:sldId id="541" r:id="rId30"/>
    <p:sldId id="579" r:id="rId31"/>
    <p:sldId id="587" r:id="rId32"/>
    <p:sldId id="578" r:id="rId33"/>
    <p:sldId id="543" r:id="rId34"/>
    <p:sldId id="582" r:id="rId35"/>
    <p:sldId id="581" r:id="rId36"/>
    <p:sldId id="583" r:id="rId37"/>
    <p:sldId id="588" r:id="rId38"/>
    <p:sldId id="584" r:id="rId39"/>
    <p:sldId id="589" r:id="rId40"/>
    <p:sldId id="590" r:id="rId4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1"/>
            <p14:sldId id="524"/>
            <p14:sldId id="520"/>
            <p14:sldId id="518"/>
            <p14:sldId id="567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80"/>
            <p14:sldId id="570"/>
            <p14:sldId id="480"/>
            <p14:sldId id="479"/>
            <p14:sldId id="424"/>
            <p14:sldId id="569"/>
            <p14:sldId id="541"/>
            <p14:sldId id="579"/>
            <p14:sldId id="587"/>
            <p14:sldId id="578"/>
            <p14:sldId id="543"/>
            <p14:sldId id="582"/>
            <p14:sldId id="581"/>
            <p14:sldId id="583"/>
            <p14:sldId id="588"/>
            <p14:sldId id="584"/>
            <p14:sldId id="589"/>
            <p14:sldId id="5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E79"/>
    <a:srgbClr val="FF4909"/>
    <a:srgbClr val="FFE699"/>
    <a:srgbClr val="1F4E79"/>
    <a:srgbClr val="43BFF7"/>
    <a:srgbClr val="FF928B"/>
    <a:srgbClr val="00B0F0"/>
    <a:srgbClr val="282828"/>
    <a:srgbClr val="58EC9F"/>
    <a:srgbClr val="2E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80" autoAdjust="0"/>
    <p:restoredTop sz="90136" autoAdjust="0"/>
  </p:normalViewPr>
  <p:slideViewPr>
    <p:cSldViewPr snapToGrid="0">
      <p:cViewPr varScale="1">
        <p:scale>
          <a:sx n="115" d="100"/>
          <a:sy n="115" d="100"/>
        </p:scale>
        <p:origin x="424" y="19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 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2695010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1600" b="1" dirty="0"/>
              <a:t> 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Platform-independent, resilient, and stateful (micro)services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BBE04E36-9026-C944-869E-6F24CA19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02" y="525715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Scale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Up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up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831" y="3232121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Scale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Out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out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83707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What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if</a:t>
            </a:r>
            <a:r>
              <a:rPr lang="sv-SE" sz="6600" dirty="0">
                <a:latin typeface="Lobster" pitchFamily="2" charset="77"/>
              </a:rPr>
              <a:t> I </a:t>
            </a:r>
            <a:r>
              <a:rPr lang="sv-SE" sz="6600" dirty="0" err="1">
                <a:latin typeface="Lobster" pitchFamily="2" charset="77"/>
              </a:rPr>
              <a:t>told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…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Lobster" pitchFamily="2" charset="77"/>
              </a:rPr>
              <a:t>Scale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up</a:t>
            </a:r>
            <a:r>
              <a:rPr lang="sv-SE" sz="5400" b="1" dirty="0">
                <a:latin typeface="Lobster" pitchFamily="2" charset="77"/>
              </a:rPr>
              <a:t> and </a:t>
            </a:r>
            <a:r>
              <a:rPr lang="sv-SE" sz="5400" b="1" dirty="0" err="1">
                <a:latin typeface="Lobster" pitchFamily="2" charset="77"/>
              </a:rPr>
              <a:t>out</a:t>
            </a:r>
            <a:r>
              <a:rPr lang="sv-SE" sz="5400" b="1" dirty="0">
                <a:latin typeface="Lobster" pitchFamily="2" charset="77"/>
              </a:rPr>
              <a:t>, </a:t>
            </a:r>
            <a:r>
              <a:rPr lang="sv-SE" sz="5400" b="1" dirty="0" err="1">
                <a:latin typeface="Lobster" pitchFamily="2" charset="77"/>
              </a:rPr>
              <a:t>are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essentially</a:t>
            </a:r>
            <a:r>
              <a:rPr lang="sv-SE" sz="5400" b="1" dirty="0">
                <a:latin typeface="Lobster" pitchFamily="2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1600" b="1" dirty="0" err="1"/>
              <a:t>That</a:t>
            </a:r>
            <a:r>
              <a:rPr lang="sv-SE" sz="1600" b="1" dirty="0"/>
              <a:t> is; </a:t>
            </a:r>
            <a:r>
              <a:rPr lang="sv-SE" sz="1600" b="1" dirty="0" err="1"/>
              <a:t>We</a:t>
            </a:r>
            <a:r>
              <a:rPr lang="sv-SE" sz="1600" b="1" dirty="0"/>
              <a:t> </a:t>
            </a:r>
            <a:r>
              <a:rPr lang="sv-SE" sz="1600" b="1" dirty="0" err="1"/>
              <a:t>want</a:t>
            </a:r>
            <a:r>
              <a:rPr lang="sv-SE" sz="1600" b="1" dirty="0"/>
              <a:t> to </a:t>
            </a:r>
            <a:r>
              <a:rPr lang="sv-SE" sz="1600" b="1" dirty="0" err="1"/>
              <a:t>execute</a:t>
            </a:r>
            <a:r>
              <a:rPr lang="sv-SE" sz="1600" b="1" dirty="0"/>
              <a:t> </a:t>
            </a:r>
            <a:r>
              <a:rPr lang="sv-SE" sz="1600" b="1" dirty="0" err="1"/>
              <a:t>code</a:t>
            </a:r>
            <a:r>
              <a:rPr lang="sv-SE" sz="1600" b="1" dirty="0"/>
              <a:t> ”</a:t>
            </a:r>
            <a:r>
              <a:rPr lang="sv-SE" sz="1600" b="1" i="1" dirty="0" err="1"/>
              <a:t>somewhere</a:t>
            </a:r>
            <a:r>
              <a:rPr lang="sv-SE" sz="1600" b="1" dirty="0"/>
              <a:t>”, on a </a:t>
            </a:r>
            <a:r>
              <a:rPr lang="sv-SE" sz="1600" b="1" dirty="0" err="1"/>
              <a:t>core</a:t>
            </a:r>
            <a:r>
              <a:rPr lang="sv-SE" sz="1600" b="1" dirty="0"/>
              <a:t>, on a </a:t>
            </a:r>
            <a:r>
              <a:rPr lang="sv-SE" sz="1600" b="1" dirty="0" err="1"/>
              <a:t>machine</a:t>
            </a:r>
            <a:r>
              <a:rPr lang="sv-SE" sz="1600" b="1" dirty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/>
              <a:t>Why</a:t>
            </a:r>
            <a:r>
              <a:rPr lang="sv-SE" sz="1600" b="1" dirty="0"/>
              <a:t> </a:t>
            </a:r>
            <a:r>
              <a:rPr lang="sv-SE" sz="1600" b="1" dirty="0" err="1"/>
              <a:t>should</a:t>
            </a:r>
            <a:r>
              <a:rPr lang="sv-SE" sz="1600" b="1" dirty="0"/>
              <a:t> </a:t>
            </a:r>
            <a:r>
              <a:rPr lang="sv-SE" sz="1600" b="1" dirty="0" err="1"/>
              <a:t>we</a:t>
            </a:r>
            <a:r>
              <a:rPr lang="sv-SE" sz="1600" b="1" dirty="0"/>
              <a:t> as </a:t>
            </a:r>
            <a:r>
              <a:rPr lang="sv-SE" sz="1600" b="1" dirty="0" err="1"/>
              <a:t>developers</a:t>
            </a:r>
            <a:r>
              <a:rPr lang="sv-SE" sz="1600" b="1" dirty="0"/>
              <a:t> </a:t>
            </a:r>
            <a:r>
              <a:rPr lang="sv-SE" sz="1600" b="1" dirty="0" err="1"/>
              <a:t>have</a:t>
            </a:r>
            <a:r>
              <a:rPr lang="sv-SE" sz="1600" b="1" dirty="0"/>
              <a:t> to </a:t>
            </a:r>
            <a:r>
              <a:rPr lang="sv-SE" sz="1600" b="1" dirty="0" err="1"/>
              <a:t>resort</a:t>
            </a:r>
            <a:r>
              <a:rPr lang="sv-SE" sz="1600" b="1" dirty="0"/>
              <a:t> to different </a:t>
            </a:r>
            <a:r>
              <a:rPr lang="sv-SE" sz="1600" b="1" dirty="0" err="1"/>
              <a:t>technologies</a:t>
            </a:r>
            <a:r>
              <a:rPr lang="sv-SE" sz="1600" b="1" dirty="0"/>
              <a:t> to </a:t>
            </a:r>
            <a:r>
              <a:rPr lang="sv-SE" sz="1600" b="1" dirty="0" err="1"/>
              <a:t>accomplish</a:t>
            </a:r>
            <a:r>
              <a:rPr lang="sv-SE" sz="1600" b="1" dirty="0"/>
              <a:t> the same </a:t>
            </a:r>
            <a:r>
              <a:rPr lang="sv-SE" sz="1600" b="1" dirty="0" err="1"/>
              <a:t>thing</a:t>
            </a:r>
            <a:r>
              <a:rPr lang="sv-SE" sz="1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What is </a:t>
            </a: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Dealing with, mitigating and preventing </a:t>
            </a:r>
            <a:r>
              <a:rPr lang="sv-SE" sz="4000" i="1" dirty="0" err="1">
                <a:latin typeface="+mn-lt"/>
              </a:rPr>
              <a:t>failures</a:t>
            </a:r>
            <a:r>
              <a:rPr lang="sv-SE" sz="4000" i="1" dirty="0">
                <a:latin typeface="+mn-lt"/>
              </a:rPr>
              <a:t>.</a:t>
            </a: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Component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guy</a:t>
            </a:r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1905506"/>
            <a:ext cx="724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sz="3200" dirty="0" err="1"/>
              <a:t>Virtual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r>
              <a:rPr lang="sv-SE" sz="3200" dirty="0"/>
              <a:t> </a:t>
            </a:r>
            <a:r>
              <a:rPr lang="sv-SE" sz="3200" dirty="0" err="1"/>
              <a:t>are</a:t>
            </a:r>
            <a:r>
              <a:rPr lang="sv-SE" sz="3200" dirty="0"/>
              <a:t>:</a:t>
            </a:r>
          </a:p>
          <a:p>
            <a:pPr fontAlgn="base"/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Virtually</a:t>
            </a:r>
            <a:r>
              <a:rPr lang="sv-SE" sz="3200" dirty="0"/>
              <a:t> </a:t>
            </a:r>
            <a:r>
              <a:rPr lang="sv-SE" sz="3200" dirty="0" err="1"/>
              <a:t>always</a:t>
            </a:r>
            <a:r>
              <a:rPr lang="sv-SE" sz="3200" dirty="0"/>
              <a:t> </a:t>
            </a:r>
            <a:r>
              <a:rPr lang="sv-SE" sz="3200" dirty="0" err="1"/>
              <a:t>existing</a:t>
            </a:r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Addressed</a:t>
            </a:r>
            <a:r>
              <a:rPr lang="sv-SE" sz="3200" dirty="0"/>
              <a:t> via ”</a:t>
            </a:r>
            <a:r>
              <a:rPr lang="sv-SE" sz="3200" dirty="0" err="1"/>
              <a:t>Identity</a:t>
            </a:r>
            <a:r>
              <a:rPr lang="sv-SE" sz="3200" dirty="0"/>
              <a:t>” and ”Kind”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Request</a:t>
            </a:r>
            <a:r>
              <a:rPr lang="sv-SE" sz="3200" dirty="0"/>
              <a:t> </a:t>
            </a:r>
            <a:r>
              <a:rPr lang="sv-SE" sz="3200" dirty="0" err="1"/>
              <a:t>Response</a:t>
            </a:r>
            <a:r>
              <a:rPr lang="sv-SE" sz="3200" dirty="0"/>
              <a:t> driven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Built</a:t>
            </a:r>
            <a:r>
              <a:rPr lang="sv-SE" sz="3200" dirty="0"/>
              <a:t> </a:t>
            </a:r>
            <a:r>
              <a:rPr lang="sv-SE" sz="3200" dirty="0" err="1"/>
              <a:t>ontop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plain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7274A589-071E-CF49-8552-E61A8BBCF737}"/>
              </a:ext>
            </a:extLst>
          </p:cNvPr>
          <p:cNvGrpSpPr/>
          <p:nvPr/>
        </p:nvGrpSpPr>
        <p:grpSpPr>
          <a:xfrm>
            <a:off x="1772469" y="1777978"/>
            <a:ext cx="8647061" cy="3359294"/>
            <a:chOff x="1235722" y="1097714"/>
            <a:chExt cx="8647061" cy="3359294"/>
          </a:xfrm>
        </p:grpSpPr>
        <p:sp>
          <p:nvSpPr>
            <p:cNvPr id="2" name="textruta 1">
              <a:extLst>
                <a:ext uri="{FF2B5EF4-FFF2-40B4-BE49-F238E27FC236}">
                  <a16:creationId xmlns:a16="http://schemas.microsoft.com/office/drawing/2014/main" id="{3D6070C2-3BF4-254F-B23B-08227526729D}"/>
                </a:ext>
              </a:extLst>
            </p:cNvPr>
            <p:cNvSpPr txBox="1"/>
            <p:nvPr/>
          </p:nvSpPr>
          <p:spPr>
            <a:xfrm>
              <a:off x="2638116" y="2520175"/>
              <a:ext cx="7244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sv-SE" sz="3200" dirty="0" err="1"/>
                <a:t>Identity</a:t>
              </a:r>
              <a:r>
                <a:rPr lang="sv-SE" sz="3200" dirty="0"/>
                <a:t> + Kind ➔ PID = </a:t>
              </a:r>
              <a:r>
                <a:rPr lang="sv-SE" sz="3200" dirty="0" err="1"/>
                <a:t>Virtual</a:t>
              </a:r>
              <a:r>
                <a:rPr lang="sv-SE" sz="3200" dirty="0"/>
                <a:t> </a:t>
              </a:r>
              <a:r>
                <a:rPr lang="sv-SE" sz="3200" dirty="0" err="1"/>
                <a:t>Actor</a:t>
              </a:r>
              <a:endParaRPr lang="sv-SE" sz="3200" dirty="0"/>
            </a:p>
          </p:txBody>
        </p:sp>
        <p:sp>
          <p:nvSpPr>
            <p:cNvPr id="3" name="textruta 2">
              <a:extLst>
                <a:ext uri="{FF2B5EF4-FFF2-40B4-BE49-F238E27FC236}">
                  <a16:creationId xmlns:a16="http://schemas.microsoft.com/office/drawing/2014/main" id="{3940DFD6-F284-004F-8969-3A0E2203716A}"/>
                </a:ext>
              </a:extLst>
            </p:cNvPr>
            <p:cNvSpPr txBox="1"/>
            <p:nvPr/>
          </p:nvSpPr>
          <p:spPr>
            <a:xfrm>
              <a:off x="1235722" y="3783648"/>
              <a:ext cx="2958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/>
                <a:t>Identity</a:t>
              </a:r>
              <a:r>
                <a:rPr lang="sv-SE" dirty="0"/>
                <a:t>: ”SomeAsset123”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reference</a:t>
              </a:r>
              <a:r>
                <a:rPr lang="sv-SE" dirty="0"/>
                <a:t> in OOP</a:t>
              </a:r>
            </a:p>
          </p:txBody>
        </p:sp>
        <p:cxnSp>
          <p:nvCxnSpPr>
            <p:cNvPr id="6" name="Rak pil 5">
              <a:extLst>
                <a:ext uri="{FF2B5EF4-FFF2-40B4-BE49-F238E27FC236}">
                  <a16:creationId xmlns:a16="http://schemas.microsoft.com/office/drawing/2014/main" id="{B3E19FB5-E99D-924E-AA45-7613FC91E734}"/>
                </a:ext>
              </a:extLst>
            </p:cNvPr>
            <p:cNvCxnSpPr/>
            <p:nvPr/>
          </p:nvCxnSpPr>
          <p:spPr>
            <a:xfrm flipV="1">
              <a:off x="2832410" y="3104950"/>
              <a:ext cx="178419" cy="519196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4E9EAA6B-57E5-C24F-81FB-45E86BC3936A}"/>
                </a:ext>
              </a:extLst>
            </p:cNvPr>
            <p:cNvSpPr txBox="1"/>
            <p:nvPr/>
          </p:nvSpPr>
          <p:spPr>
            <a:xfrm>
              <a:off x="4060761" y="1097714"/>
              <a:ext cx="3431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Kind:”asset</a:t>
              </a:r>
              <a:r>
                <a:rPr lang="sv-SE" dirty="0"/>
                <a:t>” 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class</a:t>
              </a:r>
              <a:r>
                <a:rPr lang="sv-SE" dirty="0"/>
                <a:t> in OOP</a:t>
              </a:r>
            </a:p>
          </p:txBody>
        </p:sp>
        <p:cxnSp>
          <p:nvCxnSpPr>
            <p:cNvPr id="8" name="Rak pil 7">
              <a:extLst>
                <a:ext uri="{FF2B5EF4-FFF2-40B4-BE49-F238E27FC236}">
                  <a16:creationId xmlns:a16="http://schemas.microsoft.com/office/drawing/2014/main" id="{46B21D03-F3EB-294F-ACC3-29712F2AC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151" y="1841477"/>
              <a:ext cx="86268" cy="71148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AFE0E301-C6AF-B547-9345-F06ED999A227}"/>
                </a:ext>
              </a:extLst>
            </p:cNvPr>
            <p:cNvSpPr txBox="1"/>
            <p:nvPr/>
          </p:nvSpPr>
          <p:spPr>
            <a:xfrm>
              <a:off x="4952085" y="3810677"/>
              <a:ext cx="4548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PID: SomeAsset123/asset/$1@somehost:8080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instance</a:t>
              </a:r>
              <a:r>
                <a:rPr lang="sv-SE" dirty="0"/>
                <a:t> in OOP</a:t>
              </a:r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03977134-49FE-7847-959B-5CFF6789E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3157321"/>
              <a:ext cx="164450" cy="54335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55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2269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SomeAsset123 + asset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SomeAsset123 + asset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Virtual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Actors</a:t>
            </a:r>
            <a:r>
              <a:rPr lang="sv-SE" sz="4000" i="1" dirty="0">
                <a:latin typeface="+mn-lt"/>
              </a:rPr>
              <a:t> at ABAX</a:t>
            </a:r>
          </a:p>
        </p:txBody>
      </p:sp>
    </p:spTree>
    <p:extLst>
      <p:ext uri="{BB962C8B-B14F-4D97-AF65-F5344CB8AC3E}">
        <p14:creationId xmlns:p14="http://schemas.microsoft.com/office/powerpoint/2010/main" val="402277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Trip</a:t>
            </a:r>
            <a:r>
              <a:rPr lang="sv-SE" sz="4400" dirty="0"/>
              <a:t> </a:t>
            </a:r>
            <a:r>
              <a:rPr lang="sv-SE" sz="4400" dirty="0" err="1"/>
              <a:t>Builder</a:t>
            </a:r>
            <a:r>
              <a:rPr lang="sv-SE" sz="4400" dirty="0"/>
              <a:t> Kafka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Isosceles Triangle 2">
            <a:extLst>
              <a:ext uri="{FF2B5EF4-FFF2-40B4-BE49-F238E27FC236}">
                <a16:creationId xmlns:a16="http://schemas.microsoft.com/office/drawing/2014/main" id="{36B3E584-62BF-6C48-A702-893E81453A60}"/>
              </a:ext>
            </a:extLst>
          </p:cNvPr>
          <p:cNvSpPr/>
          <p:nvPr/>
        </p:nvSpPr>
        <p:spPr>
          <a:xfrm rot="10299074">
            <a:off x="5587743" y="180775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0" name="Isosceles Triangle 2">
            <a:extLst>
              <a:ext uri="{FF2B5EF4-FFF2-40B4-BE49-F238E27FC236}">
                <a16:creationId xmlns:a16="http://schemas.microsoft.com/office/drawing/2014/main" id="{09ECC8FC-5F9D-6D41-89FE-B8BE88E21BC9}"/>
              </a:ext>
            </a:extLst>
          </p:cNvPr>
          <p:cNvSpPr/>
          <p:nvPr/>
        </p:nvSpPr>
        <p:spPr>
          <a:xfrm rot="10299074">
            <a:off x="7212078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Isosceles Triangle 2">
            <a:extLst>
              <a:ext uri="{FF2B5EF4-FFF2-40B4-BE49-F238E27FC236}">
                <a16:creationId xmlns:a16="http://schemas.microsoft.com/office/drawing/2014/main" id="{334489FC-011D-9149-A9F8-6D9BD790DE87}"/>
              </a:ext>
            </a:extLst>
          </p:cNvPr>
          <p:cNvSpPr/>
          <p:nvPr/>
        </p:nvSpPr>
        <p:spPr>
          <a:xfrm rot="10299074">
            <a:off x="4933667" y="366116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Isosceles Triangle 2">
            <a:extLst>
              <a:ext uri="{FF2B5EF4-FFF2-40B4-BE49-F238E27FC236}">
                <a16:creationId xmlns:a16="http://schemas.microsoft.com/office/drawing/2014/main" id="{1924A93A-08E9-574C-85D6-B9EFB1F552B2}"/>
              </a:ext>
            </a:extLst>
          </p:cNvPr>
          <p:cNvSpPr/>
          <p:nvPr/>
        </p:nvSpPr>
        <p:spPr>
          <a:xfrm rot="10299074">
            <a:off x="8189542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Isosceles Triangle 2">
            <a:extLst>
              <a:ext uri="{FF2B5EF4-FFF2-40B4-BE49-F238E27FC236}">
                <a16:creationId xmlns:a16="http://schemas.microsoft.com/office/drawing/2014/main" id="{32B0ABE2-BBB2-004E-A263-BF32EDA6F270}"/>
              </a:ext>
            </a:extLst>
          </p:cNvPr>
          <p:cNvSpPr/>
          <p:nvPr/>
        </p:nvSpPr>
        <p:spPr>
          <a:xfrm rot="10299074">
            <a:off x="8920983" y="37551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6" name="Isosceles Triangle 2">
            <a:extLst>
              <a:ext uri="{FF2B5EF4-FFF2-40B4-BE49-F238E27FC236}">
                <a16:creationId xmlns:a16="http://schemas.microsoft.com/office/drawing/2014/main" id="{D33857F0-E22A-4A4F-A209-1B08B6A3645C}"/>
              </a:ext>
            </a:extLst>
          </p:cNvPr>
          <p:cNvSpPr/>
          <p:nvPr/>
        </p:nvSpPr>
        <p:spPr>
          <a:xfrm rot="10299074">
            <a:off x="5784915" y="51269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8" name="Isosceles Triangle 2">
            <a:extLst>
              <a:ext uri="{FF2B5EF4-FFF2-40B4-BE49-F238E27FC236}">
                <a16:creationId xmlns:a16="http://schemas.microsoft.com/office/drawing/2014/main" id="{8C9CEC61-2553-744A-80A5-F056030AEB88}"/>
              </a:ext>
            </a:extLst>
          </p:cNvPr>
          <p:cNvSpPr/>
          <p:nvPr/>
        </p:nvSpPr>
        <p:spPr>
          <a:xfrm rot="7325832">
            <a:off x="7524870" y="4942594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Actors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Trip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r>
              <a:rPr lang="sv-SE" b="1" dirty="0"/>
              <a:t> (not </a:t>
            </a:r>
            <a:r>
              <a:rPr lang="sv-SE" b="1" dirty="0" err="1"/>
              <a:t>virtual</a:t>
            </a:r>
            <a:r>
              <a:rPr lang="sv-SE" b="1" dirty="0"/>
              <a:t>)</a:t>
            </a:r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39" name="Kurva 38">
            <a:extLst>
              <a:ext uri="{FF2B5EF4-FFF2-40B4-BE49-F238E27FC236}">
                <a16:creationId xmlns:a16="http://schemas.microsoft.com/office/drawing/2014/main" id="{03408C3B-4B35-E84D-8F8D-7CFBEEEE2D1B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 39">
            <a:extLst>
              <a:ext uri="{FF2B5EF4-FFF2-40B4-BE49-F238E27FC236}">
                <a16:creationId xmlns:a16="http://schemas.microsoft.com/office/drawing/2014/main" id="{3A3B0819-A440-964E-A086-268385869C00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6FF62E06-D8A5-D849-B8C5-10555E0B3B51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7BAFF011-43D6-2D42-BB9A-2EF7846885C4}"/>
                </a:ext>
              </a:extLst>
            </p:cNvPr>
            <p:cNvSpPr txBox="1"/>
            <p:nvPr/>
          </p:nvSpPr>
          <p:spPr>
            <a:xfrm>
              <a:off x="10862362" y="4658748"/>
              <a:ext cx="707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Blobs</a:t>
              </a:r>
              <a:endParaRPr lang="sv-SE" b="1" dirty="0"/>
            </a:p>
          </p:txBody>
        </p:sp>
      </p:grpSp>
      <p:sp>
        <p:nvSpPr>
          <p:cNvPr id="45" name="Can 37">
            <a:extLst>
              <a:ext uri="{FF2B5EF4-FFF2-40B4-BE49-F238E27FC236}">
                <a16:creationId xmlns:a16="http://schemas.microsoft.com/office/drawing/2014/main" id="{1875A980-7F8A-5F44-9723-11FEAEBEDBA8}"/>
              </a:ext>
            </a:extLst>
          </p:cNvPr>
          <p:cNvSpPr/>
          <p:nvPr/>
        </p:nvSpPr>
        <p:spPr>
          <a:xfrm rot="5400000">
            <a:off x="11758364" y="1116253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6" name="textruta 45">
            <a:extLst>
              <a:ext uri="{FF2B5EF4-FFF2-40B4-BE49-F238E27FC236}">
                <a16:creationId xmlns:a16="http://schemas.microsoft.com/office/drawing/2014/main" id="{26F9ECB5-BC17-4B46-89AE-EDBBDEABD5F8}"/>
              </a:ext>
            </a:extLst>
          </p:cNvPr>
          <p:cNvSpPr txBox="1"/>
          <p:nvPr/>
        </p:nvSpPr>
        <p:spPr>
          <a:xfrm>
            <a:off x="10780171" y="237824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Rabbit</a:t>
            </a:r>
            <a:r>
              <a:rPr lang="sv-SE" b="1" dirty="0"/>
              <a:t> MQ</a:t>
            </a: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5A0820AA-D267-7245-920E-80D017931836}"/>
              </a:ext>
            </a:extLst>
          </p:cNvPr>
          <p:cNvCxnSpPr>
            <a:cxnSpLocks/>
          </p:cNvCxnSpPr>
          <p:nvPr/>
        </p:nvCxnSpPr>
        <p:spPr>
          <a:xfrm flipV="1">
            <a:off x="7032562" y="2600522"/>
            <a:ext cx="3361056" cy="829486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ruta 69">
            <a:extLst>
              <a:ext uri="{FF2B5EF4-FFF2-40B4-BE49-F238E27FC236}">
                <a16:creationId xmlns:a16="http://schemas.microsoft.com/office/drawing/2014/main" id="{DCBFB31B-E62B-294F-83D4-E8EE2B9EEBEB}"/>
              </a:ext>
            </a:extLst>
          </p:cNvPr>
          <p:cNvSpPr txBox="1"/>
          <p:nvPr/>
        </p:nvSpPr>
        <p:spPr>
          <a:xfrm>
            <a:off x="10862430" y="5399141"/>
            <a:ext cx="6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Trips</a:t>
            </a:r>
          </a:p>
        </p:txBody>
      </p:sp>
      <p:sp>
        <p:nvSpPr>
          <p:cNvPr id="75" name="textruta 74">
            <a:extLst>
              <a:ext uri="{FF2B5EF4-FFF2-40B4-BE49-F238E27FC236}">
                <a16:creationId xmlns:a16="http://schemas.microsoft.com/office/drawing/2014/main" id="{73AF83EB-932B-0F43-B932-8C2563E0542E}"/>
              </a:ext>
            </a:extLst>
          </p:cNvPr>
          <p:cNvSpPr txBox="1"/>
          <p:nvPr/>
        </p:nvSpPr>
        <p:spPr>
          <a:xfrm>
            <a:off x="10558434" y="287365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Idling / Driving</a:t>
            </a:r>
          </a:p>
        </p:txBody>
      </p:sp>
    </p:spTree>
    <p:extLst>
      <p:ext uri="{BB962C8B-B14F-4D97-AF65-F5344CB8AC3E}">
        <p14:creationId xmlns:p14="http://schemas.microsoft.com/office/powerpoint/2010/main" val="341067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Geofence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0" name="Can 37">
            <a:extLst>
              <a:ext uri="{FF2B5EF4-FFF2-40B4-BE49-F238E27FC236}">
                <a16:creationId xmlns:a16="http://schemas.microsoft.com/office/drawing/2014/main" id="{D929994B-013F-7E46-820F-25F9E1CFA10D}"/>
              </a:ext>
            </a:extLst>
          </p:cNvPr>
          <p:cNvSpPr/>
          <p:nvPr/>
        </p:nvSpPr>
        <p:spPr>
          <a:xfrm rot="5400000">
            <a:off x="11758364" y="3383858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5" name="textruta 74">
            <a:extLst>
              <a:ext uri="{FF2B5EF4-FFF2-40B4-BE49-F238E27FC236}">
                <a16:creationId xmlns:a16="http://schemas.microsoft.com/office/drawing/2014/main" id="{3386D194-F3B6-CF48-A571-5FD92A844A1F}"/>
              </a:ext>
            </a:extLst>
          </p:cNvPr>
          <p:cNvSpPr txBox="1"/>
          <p:nvPr/>
        </p:nvSpPr>
        <p:spPr>
          <a:xfrm>
            <a:off x="10976405" y="4645850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9026735" y="4359943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7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Unit</a:t>
            </a:r>
            <a:r>
              <a:rPr lang="sv-SE" sz="4400" dirty="0"/>
              <a:t> </a:t>
            </a:r>
            <a:r>
              <a:rPr lang="sv-SE" sz="4400" dirty="0" err="1"/>
              <a:t>Diagnostics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48D557F6-9E91-9449-A4E3-A5369E925BC6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B3CFDE9A-B11E-D146-AF2F-5375BB0134F5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75" name="textruta 74">
              <a:extLst>
                <a:ext uri="{FF2B5EF4-FFF2-40B4-BE49-F238E27FC236}">
                  <a16:creationId xmlns:a16="http://schemas.microsoft.com/office/drawing/2014/main" id="{3386D194-F3B6-CF48-A571-5FD92A844A1F}"/>
                </a:ext>
              </a:extLst>
            </p:cNvPr>
            <p:cNvSpPr txBox="1"/>
            <p:nvPr/>
          </p:nvSpPr>
          <p:spPr>
            <a:xfrm>
              <a:off x="10976405" y="4645850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DB</a:t>
              </a:r>
            </a:p>
          </p:txBody>
        </p:sp>
      </p:grp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9026735" y="4359943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17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Sensor Processor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255454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Other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companies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using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Proto.Actor</a:t>
            </a:r>
            <a:endParaRPr lang="sv-SE" sz="4000" i="1" dirty="0">
              <a:latin typeface="+mn-lt"/>
            </a:endParaRPr>
          </a:p>
          <a:p>
            <a:pPr algn="l"/>
            <a:endParaRPr lang="sv-SE" sz="4000" i="1" dirty="0">
              <a:latin typeface="+mn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 err="1">
                <a:latin typeface="+mn-lt"/>
              </a:rPr>
              <a:t>Huawei</a:t>
            </a:r>
            <a:r>
              <a:rPr lang="sv-SE" sz="4000" i="1" dirty="0">
                <a:latin typeface="+mn-lt"/>
              </a:rPr>
              <a:t> Research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>
                <a:latin typeface="+mn-lt"/>
              </a:rPr>
              <a:t>Oracle - </a:t>
            </a:r>
            <a:r>
              <a:rPr lang="sv-SE" sz="4000" i="1" dirty="0" err="1">
                <a:latin typeface="+mn-lt"/>
              </a:rPr>
              <a:t>FnProject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895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1536174"/>
            <a:ext cx="8194288" cy="440120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There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are</a:t>
            </a:r>
            <a:r>
              <a:rPr lang="sv-SE" sz="4000" i="1" dirty="0">
                <a:latin typeface="+mn-lt"/>
              </a:rPr>
              <a:t> a </a:t>
            </a:r>
            <a:r>
              <a:rPr lang="sv-SE" sz="4000" i="1" dirty="0" err="1">
                <a:latin typeface="+mn-lt"/>
              </a:rPr>
              <a:t>lot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concepts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  <a:p>
            <a:pPr algn="l"/>
            <a:r>
              <a:rPr lang="sv-SE" sz="4000" i="1" dirty="0">
                <a:latin typeface="+mn-lt"/>
              </a:rPr>
              <a:t>Routers</a:t>
            </a:r>
          </a:p>
          <a:p>
            <a:pPr algn="l"/>
            <a:r>
              <a:rPr lang="sv-SE" sz="4000" i="1" dirty="0" err="1">
                <a:latin typeface="+mn-lt"/>
              </a:rPr>
              <a:t>Persistence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Behaviors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Middleware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532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17121</TotalTime>
  <Words>674</Words>
  <Application>Microsoft Macintosh PowerPoint</Application>
  <PresentationFormat>Bredbild</PresentationFormat>
  <Paragraphs>175</Paragraphs>
  <Slides>37</Slides>
  <Notes>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Lobster</vt:lpstr>
      <vt:lpstr>Lobster Two</vt:lpstr>
      <vt:lpstr>Office Theme</vt:lpstr>
      <vt:lpstr>2_Office Theme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Moore’s Law</vt:lpstr>
      <vt:lpstr>PowerPoint-presentation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2167</cp:revision>
  <dcterms:created xsi:type="dcterms:W3CDTF">2014-06-11T19:04:29Z</dcterms:created>
  <dcterms:modified xsi:type="dcterms:W3CDTF">2020-10-23T08:15:14Z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